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04" r:id="rId1"/>
  </p:sldMasterIdLst>
  <p:notesMasterIdLst>
    <p:notesMasterId r:id="rId10"/>
  </p:notesMasterIdLst>
  <p:handoutMasterIdLst>
    <p:handoutMasterId r:id="rId11"/>
  </p:handoutMasterIdLst>
  <p:sldIdLst>
    <p:sldId id="302" r:id="rId2"/>
    <p:sldId id="337" r:id="rId3"/>
    <p:sldId id="338" r:id="rId4"/>
    <p:sldId id="331" r:id="rId5"/>
    <p:sldId id="332" r:id="rId6"/>
    <p:sldId id="339" r:id="rId7"/>
    <p:sldId id="340" r:id="rId8"/>
    <p:sldId id="318" r:id="rId9"/>
  </p:sldIdLst>
  <p:sldSz cx="9144000" cy="6858000" type="screen4x3"/>
  <p:notesSz cx="6994525" cy="92789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2">
          <p15:clr>
            <a:srgbClr val="A4A3A4"/>
          </p15:clr>
        </p15:guide>
        <p15:guide id="2" pos="292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87795"/>
  </p:normalViewPr>
  <p:slideViewPr>
    <p:cSldViewPr>
      <p:cViewPr varScale="1">
        <p:scale>
          <a:sx n="95" d="100"/>
          <a:sy n="95" d="100"/>
        </p:scale>
        <p:origin x="101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278"/>
    </p:cViewPr>
  </p:sorterViewPr>
  <p:notesViewPr>
    <p:cSldViewPr>
      <p:cViewPr varScale="1">
        <p:scale>
          <a:sx n="40" d="100"/>
          <a:sy n="40" d="100"/>
        </p:scale>
        <p:origin x="-1380" y="-90"/>
      </p:cViewPr>
      <p:guideLst>
        <p:guide orient="horz" pos="2202"/>
        <p:guide pos="292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6.xml"/><Relationship Id="rId2" Type="http://schemas.openxmlformats.org/officeDocument/2006/relationships/slide" Target="slides/slide5.xml"/><Relationship Id="rId1" Type="http://schemas.openxmlformats.org/officeDocument/2006/relationships/slide" Target="slides/slide4.xml"/><Relationship Id="rId5" Type="http://schemas.openxmlformats.org/officeDocument/2006/relationships/slide" Target="slides/slide8.xml"/><Relationship Id="rId4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5F041DA9-CC5C-9D4E-9CB0-6A1854A8027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altLang="zh-TW"/>
              <a:t>Data Structures, Algorithms, &amp; Applications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3EFE70AD-019F-7A46-9B2F-9D3AD35EB65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240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B3031815-AB3E-A248-93E2-F5497641795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altLang="zh-TW"/>
              <a:t>Sartaj Sahni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29B1A3E2-1263-374E-AD30-80D00EC98EE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240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Times New Roman" panose="02020603050405020304" pitchFamily="18" charset="0"/>
              </a:defRPr>
            </a:lvl1pPr>
          </a:lstStyle>
          <a:p>
            <a:fld id="{A33B28A3-010E-924D-957F-0FCFF84E3C2C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B4762724-A96B-634C-9D8C-C33A7493C8B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CDDC107E-AA5E-DD40-8F75-F608CB3D8E7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6240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8" name="Rectangle 4">
            <a:extLst>
              <a:ext uri="{FF2B5EF4-FFF2-40B4-BE49-F238E27FC236}">
                <a16:creationId xmlns:a16="http://schemas.microsoft.com/office/drawing/2014/main" id="{CF4CA9E2-8359-CB49-A9C6-AC9530C0FB8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7450" y="703263"/>
            <a:ext cx="4621213" cy="34655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A94C89FB-859F-CF4E-9F64-90D6161E8D4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3450" y="4406900"/>
            <a:ext cx="5127625" cy="417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94" tIns="46798" rIns="93594" bIns="4679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E545BCCF-4AE7-6D4E-B573-49A18D247EF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1AE5B57B-B017-D743-879D-1CE707BC022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240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algn="r" defTabSz="930275">
              <a:defRPr sz="1000" i="1"/>
            </a:lvl1pPr>
          </a:lstStyle>
          <a:p>
            <a:fld id="{BB2F6880-9DFD-354D-8392-B2167B7FC475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14068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3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39266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4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14405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5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18709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6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22953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7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42312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8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25571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01B739-A59D-1B4E-9A4B-EA4DE7075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641BE0-FBBA-3949-A47D-D749EC592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30CC997-7705-3B46-84F6-1FED15344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51A409-2A38-B945-A103-BA4E73E66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E94746-58D5-C04D-A4A7-C99A5AC81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6B6AC-0B9D-6C4C-B317-378EA7A8787A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1402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DB9CFB-B87E-4045-A90E-C72A03494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AA13343-DBE2-CB46-B9D8-256AEF13A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3304E3-9853-B241-AB05-D4BA4EB2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030D22-3BE6-C44B-8D0D-6699B5BBE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698BC7-8018-DE4A-A43E-FBCD75D5C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5E52-BBF5-DF49-B128-D5F9507F60F4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36916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5A23176-3A80-6D48-97AF-5DAE4B1A50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4488935-DC3C-1547-85DA-B5C0DBF035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42C7F8-B1BC-FB4F-B150-17F98D18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553001-7F3D-BC47-9DE6-5D3AD44FD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A1FD6C-18B2-5A42-8CE4-DFD11DAD8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240D-D534-6040-8690-B0F1115C79D8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21811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A6F207-0E0D-6A40-9D0E-672DC2340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E673E0-89CB-AC44-BE16-4173C3F44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81DECA-D702-2B42-8F09-F08721877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296CA9-DD91-E548-B5B8-11D19BF9A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489E279-8973-FF42-A473-22D461019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8338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286A0F-E428-9D4E-ABFE-4968E1728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882611-B1E3-7F46-AB80-0DF07DE7E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A7D973-18EA-C947-AF12-F648FCC7B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E88D515-3275-E94F-BD1F-59E77AA06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4A7CA9-2889-2046-B620-E7025992B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998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81BF7D-AFD8-DF45-8337-08D0EDEEB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CC98B5-DD6F-1D4D-B838-E508667A5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0B7C38D-EDDC-1D48-BA67-C60EA974B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DD3B798-D87C-2B41-A219-D66B80288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13197D-EE1B-5747-AF94-429092B01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70C328B-1573-CB4F-8431-D1E596F99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76747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C054F7-C420-4A4A-844F-E3DD8C7B6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0DECDFE-E13C-224C-A83E-F0D911CBA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3619BF4-308D-0240-893C-AA60BD152B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E049376-79E5-1B4B-BC6A-9B0F811AE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42FCB30-F892-F747-BBD0-97EAF536FE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60EDB7D-6316-1F4B-A98B-E8ECFB863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37B7F6B-2CD1-0E45-8717-9FAFA615F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71049E1-8635-1B4F-AFA7-564993C2F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2963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95BC62-3AF7-4C48-9C85-5F871E033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19DD7C6-8D2A-C546-8931-73EABA55F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834E04F-8A62-E94B-9C27-6F4ED92B7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649DD3F-5583-F244-89C8-A40FC7908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156A1-69EF-4446-B4EC-8478690B8165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41568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65EAD06-45D4-914A-BA75-FF451CB8B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2140EEE-5CE2-EA48-A67B-324A05CCE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F395D83-E2C9-D044-A01C-443EFA2BE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E7A45-DF70-D646-9571-84627D499C5D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70553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6F71F0-8AA8-3A49-9A54-8330CF055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D7ADE0A-E957-1F47-B2E8-FEE0BC2AF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97AB13D-4D5E-7447-A787-3F6F7FFF7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8391DD4-01F0-6444-B900-940D1E16E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A6FB5D4-450A-F04E-9A37-7E06FBED0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D518F84-D266-ED4F-B228-A799F112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7CDCB-7055-4E40-9BCE-932DE6F42FD1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13480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08099D-0F64-2443-B0AA-6E4B3B06B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18FA42E-086C-B447-926B-FDB6B4E280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F70DE35-B318-134A-9FD9-2890FA19B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EB0A2F7-218D-B64E-9A36-2B2AA7DD1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63AF250-152B-EE4E-A434-13FFE968F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DFFAD4E-38E2-2A48-9100-42FC2BE8E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2AB8E-DDD2-FE4A-AA7E-87609D7D890D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40365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A1F55AA-125B-BC4F-BE60-6FE2B2451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B321E6-498C-2341-9705-7797C0D09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 dirty="0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3E6571-BC2B-D249-8F2B-255C84690C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BE568D-66A6-4B4E-A1A5-7AF7104667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C5A3AD-C4E8-8745-B53F-0E3EFAE9F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3737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mbria Math" panose="02040503050406030204" pitchFamily="18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1029">
            <a:extLst>
              <a:ext uri="{FF2B5EF4-FFF2-40B4-BE49-F238E27FC236}">
                <a16:creationId xmlns:a16="http://schemas.microsoft.com/office/drawing/2014/main" id="{A53BF956-57D3-8742-B692-082A79BBD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872" y="2769096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zh-TW" sz="4400" dirty="0">
                <a:solidFill>
                  <a:schemeClr val="tx2"/>
                </a:solidFill>
                <a:latin typeface="Plantagenet Cherokee" panose="02020000000000000000" pitchFamily="18" charset="-79"/>
                <a:ea typeface="新細明體" panose="02020500000000000000" pitchFamily="18" charset="-120"/>
                <a:cs typeface="Plantagenet Cherokee" panose="02020000000000000000" pitchFamily="18" charset="-79"/>
              </a:rPr>
              <a:t>Data Structure</a:t>
            </a:r>
          </a:p>
          <a:p>
            <a:pPr algn="ctr"/>
            <a:r>
              <a:rPr lang="en-US" altLang="zh-TW" sz="4400" dirty="0">
                <a:solidFill>
                  <a:schemeClr val="tx2"/>
                </a:solidFill>
                <a:latin typeface="Plantagenet Cherokee" panose="02020000000000000000" pitchFamily="18" charset="-79"/>
                <a:ea typeface="新細明體" panose="02020500000000000000" pitchFamily="18" charset="-120"/>
                <a:cs typeface="Plantagenet Cherokee" panose="02020000000000000000" pitchFamily="18" charset="-79"/>
              </a:rPr>
              <a:t>Programming Project #4</a:t>
            </a:r>
          </a:p>
        </p:txBody>
      </p:sp>
      <p:sp>
        <p:nvSpPr>
          <p:cNvPr id="3077" name="Rectangle 1030">
            <a:extLst>
              <a:ext uri="{FF2B5EF4-FFF2-40B4-BE49-F238E27FC236}">
                <a16:creationId xmlns:a16="http://schemas.microsoft.com/office/drawing/2014/main" id="{368BA454-48C4-0D49-AB4B-5F973E32E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9672" y="4293096"/>
            <a:ext cx="64008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zh-TW" altLang="en-US" sz="4000" dirty="0">
                <a:latin typeface="LingWai SC Medium" panose="03050602040302020204" pitchFamily="66" charset="-122"/>
                <a:ea typeface="LingWai SC Medium" panose="03050602040302020204" pitchFamily="66" charset="-122"/>
                <a:cs typeface="LingWai SC Medium" panose="03050602040302020204" pitchFamily="66" charset="-122"/>
              </a:rPr>
              <a:t>郭建志</a:t>
            </a:r>
            <a:endParaRPr lang="en-US" altLang="zh-TW" sz="4000" dirty="0"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7799" y="-243408"/>
            <a:ext cx="7886700" cy="1325563"/>
          </a:xfrm>
          <a:noFill/>
        </p:spPr>
        <p:txBody>
          <a:bodyPr>
            <a:normAutofit/>
          </a:bodyPr>
          <a:lstStyle/>
          <a:p>
            <a:r>
              <a:rPr lang="en-US" altLang="zh-TW" sz="4000" dirty="0">
                <a:ea typeface="新細明體" panose="02020500000000000000" pitchFamily="18" charset="-120"/>
              </a:rPr>
              <a:t>Activity-on-Edge (AOE) Networks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7799" y="1055225"/>
            <a:ext cx="8264681" cy="6048672"/>
          </a:xfrm>
          <a:noFill/>
        </p:spPr>
        <p:txBody>
          <a:bodyPr>
            <a:normAutofit/>
          </a:bodyPr>
          <a:lstStyle/>
          <a:p>
            <a:r>
              <a:rPr lang="en-US" altLang="zh-TW" sz="3200" dirty="0">
                <a:ea typeface="新細明體" panose="02020500000000000000" pitchFamily="18" charset="-120"/>
              </a:rPr>
              <a:t>Given:</a:t>
            </a:r>
          </a:p>
          <a:p>
            <a:r>
              <a:rPr lang="en-US" altLang="zh-TW" sz="3200" dirty="0">
                <a:ea typeface="新細明體" panose="02020500000000000000" pitchFamily="18" charset="-120"/>
              </a:rPr>
              <a:t>An AOE network</a:t>
            </a:r>
            <a:endParaRPr lang="en-US" altLang="zh-TW" dirty="0"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r>
              <a:rPr lang="en-US" altLang="zh-TW" sz="3200" dirty="0">
                <a:ea typeface="Cambria Math" panose="02040503050406030204" pitchFamily="18" charset="0"/>
                <a:cs typeface="Times New Roman" panose="02020603050405020304" pitchFamily="18" charset="0"/>
              </a:rPr>
              <a:t>Vertices represent events</a:t>
            </a:r>
          </a:p>
          <a:p>
            <a:r>
              <a:rPr lang="en-US" altLang="zh-TW" sz="3200" dirty="0">
                <a:ea typeface="Cambria Math" panose="02040503050406030204" pitchFamily="18" charset="0"/>
                <a:cs typeface="Times New Roman" panose="02020603050405020304" pitchFamily="18" charset="0"/>
              </a:rPr>
              <a:t>Edge represent tasks</a:t>
            </a:r>
          </a:p>
          <a:p>
            <a:r>
              <a:rPr lang="en-US" altLang="zh-TW" sz="3200" dirty="0">
                <a:ea typeface="Cambria Math" panose="02040503050406030204" pitchFamily="18" charset="0"/>
                <a:cs typeface="Times New Roman" panose="02020603050405020304" pitchFamily="18" charset="0"/>
              </a:rPr>
              <a:t>Numbers represent time required to perform the task</a:t>
            </a:r>
            <a:endParaRPr lang="en-US" altLang="zh-TW" sz="3200" dirty="0">
              <a:ea typeface="新細明體" panose="02020500000000000000" pitchFamily="18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33F55A0-4FD9-354E-A237-B9DF55131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68" y="3717032"/>
            <a:ext cx="4216817" cy="299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735417"/>
      </p:ext>
    </p:extLst>
  </p:cSld>
  <p:clrMapOvr>
    <a:masterClrMapping/>
  </p:clrMapOvr>
  <p:transition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7799" y="-243408"/>
            <a:ext cx="7886700" cy="1325563"/>
          </a:xfrm>
          <a:noFill/>
        </p:spPr>
        <p:txBody>
          <a:bodyPr>
            <a:normAutofit/>
          </a:bodyPr>
          <a:lstStyle/>
          <a:p>
            <a:r>
              <a:rPr lang="en-US" altLang="zh-TW" sz="4000" dirty="0">
                <a:ea typeface="新細明體" panose="02020500000000000000" pitchFamily="18" charset="-120"/>
              </a:rPr>
              <a:t>Activity-on-Edge (AOE) Networks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7799" y="1055225"/>
            <a:ext cx="8264681" cy="6048672"/>
          </a:xfrm>
          <a:noFill/>
        </p:spPr>
        <p:txBody>
          <a:bodyPr>
            <a:normAutofit/>
          </a:bodyPr>
          <a:lstStyle/>
          <a:p>
            <a:r>
              <a:rPr lang="en-US" altLang="zh-TW" sz="3200" dirty="0">
                <a:ea typeface="新細明體" panose="02020500000000000000" pitchFamily="18" charset="-120"/>
              </a:rPr>
              <a:t>Goal:</a:t>
            </a:r>
          </a:p>
          <a:p>
            <a:r>
              <a:rPr lang="en-US" altLang="zh-TW" sz="3200" dirty="0">
                <a:ea typeface="新細明體" panose="02020500000000000000" pitchFamily="18" charset="-120"/>
              </a:rPr>
              <a:t>If the project is feasible</a:t>
            </a:r>
          </a:p>
          <a:p>
            <a:r>
              <a:rPr lang="en-US" altLang="zh-TW" sz="3200" dirty="0">
                <a:ea typeface="新細明體" panose="02020500000000000000" pitchFamily="18" charset="-120"/>
              </a:rPr>
              <a:t>Find the early and late times for each task</a:t>
            </a:r>
          </a:p>
          <a:p>
            <a:r>
              <a:rPr lang="en-US" altLang="zh-TW" sz="3200" dirty="0">
                <a:ea typeface="新細明體" panose="02020500000000000000" pitchFamily="18" charset="-120"/>
                <a:cs typeface="Times New Roman" panose="02020603050405020304" pitchFamily="18" charset="0"/>
              </a:rPr>
              <a:t>Find the degree</a:t>
            </a:r>
            <a:br>
              <a:rPr lang="en-US" altLang="zh-TW" sz="3200" dirty="0"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3200" dirty="0">
                <a:ea typeface="新細明體" panose="02020500000000000000" pitchFamily="18" charset="-120"/>
                <a:cs typeface="Times New Roman" panose="02020603050405020304" pitchFamily="18" charset="0"/>
              </a:rPr>
              <a:t>of criticality </a:t>
            </a:r>
            <a:br>
              <a:rPr lang="en-US" altLang="zh-TW" sz="3200" dirty="0"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3200" dirty="0">
                <a:ea typeface="新細明體" panose="02020500000000000000" pitchFamily="18" charset="-120"/>
                <a:cs typeface="Times New Roman" panose="02020603050405020304" pitchFamily="18" charset="0"/>
              </a:rPr>
              <a:t>for each task</a:t>
            </a:r>
          </a:p>
          <a:p>
            <a:endParaRPr lang="en-US" altLang="zh-TW" sz="3200" dirty="0"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en-US" altLang="zh-TW" sz="3200" dirty="0">
                <a:ea typeface="新細明體" panose="02020500000000000000" pitchFamily="18" charset="-120"/>
                <a:cs typeface="Times New Roman" panose="02020603050405020304" pitchFamily="18" charset="0"/>
              </a:rPr>
              <a:t>Otherwise,</a:t>
            </a:r>
          </a:p>
          <a:p>
            <a:r>
              <a:rPr lang="en-US" altLang="zh-TW" sz="3200" dirty="0">
                <a:ea typeface="新細明體" panose="02020500000000000000" pitchFamily="18" charset="-120"/>
                <a:cs typeface="Times New Roman" panose="02020603050405020304" pitchFamily="18" charset="0"/>
              </a:rPr>
              <a:t>Indicate the </a:t>
            </a:r>
            <a:br>
              <a:rPr lang="en-US" altLang="zh-TW" sz="3200" dirty="0">
                <a:ea typeface="新細明體" panose="02020500000000000000" pitchFamily="18" charset="-120"/>
                <a:cs typeface="Times New Roman" panose="02020603050405020304" pitchFamily="18" charset="0"/>
              </a:rPr>
            </a:br>
            <a:r>
              <a:rPr lang="en-US" altLang="zh-TW" sz="3200" dirty="0">
                <a:ea typeface="新細明體" panose="02020500000000000000" pitchFamily="18" charset="-120"/>
                <a:cs typeface="Times New Roman" panose="02020603050405020304" pitchFamily="18" charset="0"/>
              </a:rPr>
              <a:t>infeasibility</a:t>
            </a:r>
          </a:p>
          <a:p>
            <a:r>
              <a:rPr lang="en-US" altLang="zh-TW" sz="3200" dirty="0">
                <a:ea typeface="新細明體" panose="02020500000000000000" pitchFamily="18" charset="-120"/>
                <a:cs typeface="Times New Roman" panose="02020603050405020304" pitchFamily="18" charset="0"/>
              </a:rPr>
              <a:t>Print “No solution”</a:t>
            </a:r>
            <a:endParaRPr lang="en-US" altLang="zh-TW" dirty="0"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Object 3">
            <a:extLst>
              <a:ext uri="{FF2B5EF4-FFF2-40B4-BE49-F238E27FC236}">
                <a16:creationId xmlns:a16="http://schemas.microsoft.com/office/drawing/2014/main" id="{E86F52DF-BA5A-004F-A884-718E3C1F1E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746704"/>
              </p:ext>
            </p:extLst>
          </p:nvPr>
        </p:nvGraphicFramePr>
        <p:xfrm>
          <a:off x="4211960" y="2636912"/>
          <a:ext cx="5407282" cy="46717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0" name="文件" r:id="rId4" imgW="6604000" imgH="5715000" progId="Word.Document.8">
                  <p:embed/>
                </p:oleObj>
              </mc:Choice>
              <mc:Fallback>
                <p:oleObj name="文件" r:id="rId4" imgW="6604000" imgH="5715000" progId="Word.Document.8">
                  <p:embed/>
                  <p:pic>
                    <p:nvPicPr>
                      <p:cNvPr id="35843" name="Object 3">
                        <a:extLst>
                          <a:ext uri="{FF2B5EF4-FFF2-40B4-BE49-F238E27FC236}">
                            <a16:creationId xmlns:a16="http://schemas.microsoft.com/office/drawing/2014/main" id="{CDE4AF7F-1B20-7645-9DCF-69601C1CD7F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11960" y="2636912"/>
                        <a:ext cx="5407282" cy="467173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5824135"/>
      </p:ext>
    </p:extLst>
  </p:cSld>
  <p:clrMapOvr>
    <a:masterClrMapping/>
  </p:clrMapOvr>
  <p:transition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Input Sample 1: </a:t>
            </a:r>
            <a:r>
              <a:rPr lang="en-US" altLang="zh-TW" dirty="0" err="1">
                <a:ea typeface="新細明體" panose="02020500000000000000" pitchFamily="18" charset="-120"/>
              </a:rPr>
              <a:t>input.txt</a:t>
            </a:r>
            <a:endParaRPr lang="en-US" altLang="zh-TW" dirty="0">
              <a:ea typeface="新細明體" panose="02020500000000000000" pitchFamily="18" charset="-12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501152"/>
            <a:ext cx="6967686" cy="473615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11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0 1 6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0 2 4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0 3 5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1 4 1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2 4 1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3 5 2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4 6 9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4 7 7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5 7 4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6 8 2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7 8 4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8A9BF88-2EB1-5844-BC27-7E9AD50AC5D7}"/>
              </a:ext>
            </a:extLst>
          </p:cNvPr>
          <p:cNvSpPr txBox="1">
            <a:spLocks noChangeArrowheads="1"/>
          </p:cNvSpPr>
          <p:nvPr/>
        </p:nvSpPr>
        <p:spPr>
          <a:xfrm>
            <a:off x="2843808" y="1429145"/>
            <a:ext cx="6967686" cy="473615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#tasks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Event1 Event2 Number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121EA0CE-FD77-BC47-B20B-4C27053DD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4223" y="2564904"/>
            <a:ext cx="6125184" cy="435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72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Output Sample 1: </a:t>
            </a:r>
            <a:r>
              <a:rPr lang="en-US" altLang="zh-TW" dirty="0" err="1">
                <a:ea typeface="新細明體" panose="02020500000000000000" pitchFamily="18" charset="-120"/>
              </a:rPr>
              <a:t>output.txt</a:t>
            </a:r>
            <a:endParaRPr lang="en-US" altLang="zh-TW" dirty="0">
              <a:ea typeface="新細明體" panose="02020500000000000000" pitchFamily="18" charset="-12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501152"/>
            <a:ext cx="6967686" cy="524021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11</a:t>
            </a:r>
          </a:p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0 0 0 y</a:t>
            </a:r>
          </a:p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0 2 2 n</a:t>
            </a:r>
          </a:p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0 3 3 n</a:t>
            </a:r>
          </a:p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6 6 0 y</a:t>
            </a:r>
          </a:p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4 6 2 n</a:t>
            </a:r>
          </a:p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5 8 3 n</a:t>
            </a:r>
          </a:p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7 7 0 y</a:t>
            </a:r>
          </a:p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7 7 0 y</a:t>
            </a:r>
          </a:p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7 10 3 n</a:t>
            </a:r>
          </a:p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16 16 0 y</a:t>
            </a:r>
          </a:p>
          <a:p>
            <a:pPr marL="0" indent="0">
              <a:buNone/>
            </a:pPr>
            <a:r>
              <a:rPr lang="en-US" altLang="zh-TW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14 14 0 y</a:t>
            </a:r>
          </a:p>
        </p:txBody>
      </p:sp>
      <p:graphicFrame>
        <p:nvGraphicFramePr>
          <p:cNvPr id="8" name="Object 3">
            <a:extLst>
              <a:ext uri="{FF2B5EF4-FFF2-40B4-BE49-F238E27FC236}">
                <a16:creationId xmlns:a16="http://schemas.microsoft.com/office/drawing/2014/main" id="{0D811F78-3F0B-7945-ACE4-F776EF7B9B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5333829"/>
              </p:ext>
            </p:extLst>
          </p:nvPr>
        </p:nvGraphicFramePr>
        <p:xfrm>
          <a:off x="4211960" y="2636912"/>
          <a:ext cx="5407282" cy="46717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文件" r:id="rId4" imgW="6604000" imgH="5715000" progId="Word.Document.8">
                  <p:embed/>
                </p:oleObj>
              </mc:Choice>
              <mc:Fallback>
                <p:oleObj name="文件" r:id="rId4" imgW="6604000" imgH="5715000" progId="Word.Document.8">
                  <p:embed/>
                  <p:pic>
                    <p:nvPicPr>
                      <p:cNvPr id="6" name="Object 3">
                        <a:extLst>
                          <a:ext uri="{FF2B5EF4-FFF2-40B4-BE49-F238E27FC236}">
                            <a16:creationId xmlns:a16="http://schemas.microsoft.com/office/drawing/2014/main" id="{E86F52DF-BA5A-004F-A884-718E3C1F1E6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11960" y="2636912"/>
                        <a:ext cx="5407282" cy="467173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9394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Input Sample 2: </a:t>
            </a:r>
            <a:r>
              <a:rPr lang="en-US" altLang="zh-TW" dirty="0" err="1">
                <a:ea typeface="新細明體" panose="02020500000000000000" pitchFamily="18" charset="-120"/>
              </a:rPr>
              <a:t>input.txt</a:t>
            </a:r>
            <a:endParaRPr lang="en-US" altLang="zh-TW" dirty="0">
              <a:ea typeface="新細明體" panose="02020500000000000000" pitchFamily="18" charset="-12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501152"/>
            <a:ext cx="6967686" cy="473615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7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0 1 6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0 2 4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1 3 5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2 3 1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3 5 9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4 5 2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4 3 1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8A9BF88-2EB1-5844-BC27-7E9AD50AC5D7}"/>
              </a:ext>
            </a:extLst>
          </p:cNvPr>
          <p:cNvSpPr txBox="1">
            <a:spLocks noChangeArrowheads="1"/>
          </p:cNvSpPr>
          <p:nvPr/>
        </p:nvSpPr>
        <p:spPr>
          <a:xfrm>
            <a:off x="2843808" y="1429145"/>
            <a:ext cx="6967686" cy="473615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#tasks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Event1 Event2 Number</a:t>
            </a:r>
          </a:p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…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033A6725-4AA6-9D48-9407-F39DE5F647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9945" y="2826715"/>
            <a:ext cx="61214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705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Output Sample 2: </a:t>
            </a:r>
            <a:r>
              <a:rPr lang="en-US" altLang="zh-TW" dirty="0" err="1">
                <a:ea typeface="新細明體" panose="02020500000000000000" pitchFamily="18" charset="-120"/>
              </a:rPr>
              <a:t>output.txt</a:t>
            </a:r>
            <a:endParaRPr lang="en-US" altLang="zh-TW" dirty="0">
              <a:ea typeface="新細明體" panose="02020500000000000000" pitchFamily="18" charset="-12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501152"/>
            <a:ext cx="6967686" cy="473615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>
              <a:buNone/>
            </a:pPr>
            <a:r>
              <a:rPr lang="en-US" altLang="zh-TW" sz="2800" dirty="0">
                <a:latin typeface="Courier" pitchFamily="2" charset="0"/>
                <a:ea typeface="Cambria Math" panose="02040503050406030204" pitchFamily="18" charset="0"/>
                <a:cs typeface="Times New Roman" panose="02020603050405020304" pitchFamily="18" charset="0"/>
              </a:rPr>
              <a:t>No solution</a:t>
            </a:r>
          </a:p>
        </p:txBody>
      </p:sp>
    </p:spTree>
    <p:extLst>
      <p:ext uri="{BB962C8B-B14F-4D97-AF65-F5344CB8AC3E}">
        <p14:creationId xmlns:p14="http://schemas.microsoft.com/office/powerpoint/2010/main" val="3479048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8650" y="173622"/>
            <a:ext cx="7886700" cy="1325563"/>
          </a:xfrm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Note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484784"/>
            <a:ext cx="8263830" cy="525658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ea typeface="Cambria Math" panose="02040503050406030204" pitchFamily="18" charset="0"/>
              </a:rPr>
              <a:t>Deadline:</a:t>
            </a:r>
            <a:br>
              <a:rPr lang="en-US" altLang="zh-TW" dirty="0">
                <a:ea typeface="Cambria Math" panose="02040503050406030204" pitchFamily="18" charset="0"/>
              </a:rPr>
            </a:br>
            <a:r>
              <a:rPr lang="en-US" altLang="zh-TW" dirty="0">
                <a:ea typeface="Cambria Math" panose="02040503050406030204" pitchFamily="18" charset="0"/>
              </a:rPr>
              <a:t>12/13 Thu (</a:t>
            </a:r>
            <a:r>
              <a:rPr lang="zh-CN" altLang="en-US" dirty="0">
                <a:ea typeface="Cambria Math" panose="02040503050406030204" pitchFamily="18" charset="0"/>
              </a:rPr>
              <a:t>有問題可以再調整</a:t>
            </a:r>
            <a:r>
              <a:rPr lang="en-US" altLang="zh-CN" dirty="0">
                <a:ea typeface="Cambria Math" panose="02040503050406030204" pitchFamily="18" charset="0"/>
              </a:rPr>
              <a:t>)</a:t>
            </a:r>
            <a:endParaRPr lang="en-US" altLang="zh-TW" dirty="0">
              <a:ea typeface="Cambria Math" panose="02040503050406030204" pitchFamily="18" charset="0"/>
            </a:endParaRPr>
          </a:p>
          <a:p>
            <a:endParaRPr lang="en-US" altLang="zh-TW" dirty="0">
              <a:ea typeface="Cambria Math" panose="02040503050406030204" pitchFamily="18" charset="0"/>
            </a:endParaRPr>
          </a:p>
          <a:p>
            <a:r>
              <a:rPr lang="en-US" altLang="zh-TW" dirty="0">
                <a:ea typeface="Cambria Math" panose="02040503050406030204" pitchFamily="18" charset="0"/>
              </a:rPr>
              <a:t>E-course</a:t>
            </a:r>
          </a:p>
          <a:p>
            <a:endParaRPr lang="en-US" altLang="zh-TW" dirty="0">
              <a:ea typeface="Cambria Math" panose="02040503050406030204" pitchFamily="18" charset="0"/>
            </a:endParaRPr>
          </a:p>
          <a:p>
            <a:r>
              <a:rPr lang="en-US" altLang="zh-TW" b="1" dirty="0">
                <a:ea typeface="Cambria Math" panose="02040503050406030204" pitchFamily="18" charset="0"/>
              </a:rPr>
              <a:t>C Source code</a:t>
            </a:r>
          </a:p>
        </p:txBody>
      </p:sp>
    </p:spTree>
    <p:extLst>
      <p:ext uri="{BB962C8B-B14F-4D97-AF65-F5344CB8AC3E}">
        <p14:creationId xmlns:p14="http://schemas.microsoft.com/office/powerpoint/2010/main" val="15020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8530</TotalTime>
  <Words>209</Words>
  <Application>Microsoft Macintosh PowerPoint</Application>
  <PresentationFormat>如螢幕大小 (4:3)</PresentationFormat>
  <Paragraphs>74</Paragraphs>
  <Slides>8</Slides>
  <Notes>7</Notes>
  <HiddenSlides>0</HiddenSlides>
  <MMClips>0</MMClips>
  <ScaleCrop>false</ScaleCrop>
  <HeadingPairs>
    <vt:vector size="8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20" baseType="lpstr">
      <vt:lpstr>微軟正黑體</vt:lpstr>
      <vt:lpstr>新細明體</vt:lpstr>
      <vt:lpstr>LingWai SC Medium</vt:lpstr>
      <vt:lpstr>Arial</vt:lpstr>
      <vt:lpstr>Cambria Math</vt:lpstr>
      <vt:lpstr>Candara</vt:lpstr>
      <vt:lpstr>Courier</vt:lpstr>
      <vt:lpstr>Monotype Sorts</vt:lpstr>
      <vt:lpstr>Plantagenet Cherokee</vt:lpstr>
      <vt:lpstr>Times New Roman</vt:lpstr>
      <vt:lpstr>Office 佈景主題</vt:lpstr>
      <vt:lpstr>文件</vt:lpstr>
      <vt:lpstr>PowerPoint 簡報</vt:lpstr>
      <vt:lpstr>Activity-on-Edge (AOE) Networks</vt:lpstr>
      <vt:lpstr>Activity-on-Edge (AOE) Networks</vt:lpstr>
      <vt:lpstr>Input Sample 1: input.txt</vt:lpstr>
      <vt:lpstr>Output Sample 1: output.txt</vt:lpstr>
      <vt:lpstr>Input Sample 2: input.txt</vt:lpstr>
      <vt:lpstr>Output Sample 2: output.txt</vt:lpstr>
      <vt:lpstr>Note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</dc:title>
  <dc:creator>Agam</dc:creator>
  <cp:lastModifiedBy>Microsoft Office User</cp:lastModifiedBy>
  <cp:revision>582</cp:revision>
  <dcterms:created xsi:type="dcterms:W3CDTF">1995-06-02T22:16:36Z</dcterms:created>
  <dcterms:modified xsi:type="dcterms:W3CDTF">2018-11-27T08:38:33Z</dcterms:modified>
</cp:coreProperties>
</file>

<file path=docProps/thumbnail.jpeg>
</file>